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4" r:id="rId3"/>
    <p:sldId id="295" r:id="rId4"/>
    <p:sldId id="294" r:id="rId5"/>
    <p:sldId id="290" r:id="rId6"/>
    <p:sldId id="291" r:id="rId7"/>
    <p:sldId id="292" r:id="rId8"/>
    <p:sldId id="287" r:id="rId9"/>
    <p:sldId id="293" r:id="rId10"/>
    <p:sldId id="285" r:id="rId11"/>
    <p:sldId id="296" r:id="rId12"/>
    <p:sldId id="279" r:id="rId13"/>
    <p:sldId id="270" r:id="rId14"/>
    <p:sldId id="272" r:id="rId15"/>
    <p:sldId id="298" r:id="rId16"/>
    <p:sldId id="300" r:id="rId17"/>
    <p:sldId id="299" r:id="rId18"/>
    <p:sldId id="275" r:id="rId19"/>
    <p:sldId id="276" r:id="rId20"/>
    <p:sldId id="277" r:id="rId21"/>
    <p:sldId id="281" r:id="rId22"/>
    <p:sldId id="301" r:id="rId23"/>
    <p:sldId id="313" r:id="rId24"/>
    <p:sldId id="302" r:id="rId25"/>
    <p:sldId id="303" r:id="rId26"/>
    <p:sldId id="304" r:id="rId27"/>
    <p:sldId id="305" r:id="rId28"/>
    <p:sldId id="306" r:id="rId29"/>
    <p:sldId id="308" r:id="rId30"/>
    <p:sldId id="309" r:id="rId31"/>
    <p:sldId id="311" r:id="rId32"/>
    <p:sldId id="310" r:id="rId33"/>
    <p:sldId id="278" r:id="rId34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456" autoAdjust="0"/>
    <p:restoredTop sz="95463" autoAdjust="0"/>
  </p:normalViewPr>
  <p:slideViewPr>
    <p:cSldViewPr snapToGrid="0">
      <p:cViewPr>
        <p:scale>
          <a:sx n="110" d="100"/>
          <a:sy n="110" d="100"/>
        </p:scale>
        <p:origin x="3112" y="124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9" d="25"/>
        <a:sy n="39" d="25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346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346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82B4F6-4773-46F8-B255-05EC5B1B4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9014" y="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algn="r"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160" y="3474720"/>
            <a:ext cx="704088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9014" y="694944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algn="r" defTabSz="96493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C3DA7E7-3B0C-4E4A-BCE2-C302CDC5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BAA47-FAC4-46F9-A81A-EAE7086EF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0E6E1-5668-44E5-A4F7-5F76ABD8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E844-B1F1-4884-88D0-6AF5CFECF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6EAC3-59BB-4542-88DE-2282C5922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F332-DC80-4CF1-AD8D-4D32183C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84EB-1C08-4D47-9C42-6E91F7C92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C223-D9C0-4DBD-8D2F-45C88B38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91A13-2392-45A4-AB6F-B76F44C88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555A1-1AF4-4917-9877-6D8404E64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7847-4A44-4BF9-A3FA-5D3E36A1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55323-D2E7-48E5-ADB2-EB3AE834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4747-C93F-43C2-8E4F-C700DC78B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E46F8-08DB-443F-A411-400B6D3BB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D6DE733-A1C1-4BCF-9C62-839F3EBC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Introduction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CS121 Parallel Computing</a:t>
            </a:r>
          </a:p>
          <a:p>
            <a:pPr eaLnBrk="1" hangingPunct="1"/>
            <a:r>
              <a:rPr lang="en-US" altLang="en-US" smtClean="0"/>
              <a:t>Fall </a:t>
            </a:r>
            <a:r>
              <a:rPr lang="en-US" altLang="en-US" smtClean="0"/>
              <a:t>2022</a:t>
            </a: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Parallel architectures</a:t>
            </a:r>
          </a:p>
          <a:p>
            <a:pPr lvl="1"/>
            <a:r>
              <a:rPr lang="en-US" smtClean="0"/>
              <a:t>Shared memory</a:t>
            </a:r>
          </a:p>
          <a:p>
            <a:pPr lvl="1"/>
            <a:r>
              <a:rPr lang="en-US" smtClean="0"/>
              <a:t>Distributed memory</a:t>
            </a:r>
          </a:p>
          <a:p>
            <a:pPr lvl="1"/>
            <a:r>
              <a:rPr lang="en-US" smtClean="0"/>
              <a:t>Manycore</a:t>
            </a:r>
          </a:p>
          <a:p>
            <a:r>
              <a:rPr lang="en-US" smtClean="0"/>
              <a:t>Parallel languages</a:t>
            </a:r>
          </a:p>
          <a:p>
            <a:pPr lvl="1"/>
            <a:r>
              <a:rPr lang="en-US" smtClean="0"/>
              <a:t>OpenMP, MPI, CUDA, MapReduce</a:t>
            </a:r>
          </a:p>
          <a:p>
            <a:r>
              <a:rPr lang="en-US" smtClean="0"/>
              <a:t>Algorithm design techniques</a:t>
            </a:r>
          </a:p>
          <a:p>
            <a:pPr lvl="1"/>
            <a:r>
              <a:rPr lang="en-US" smtClean="0"/>
              <a:t>Decomposition, load balancing, scheduling</a:t>
            </a:r>
          </a:p>
          <a:p>
            <a:r>
              <a:rPr lang="en-US" smtClean="0"/>
              <a:t>Parallel algorithms</a:t>
            </a:r>
          </a:p>
          <a:p>
            <a:pPr lvl="1"/>
            <a:r>
              <a:rPr lang="en-US" smtClean="0"/>
              <a:t>Dense and sparse matrix algorithms, sorting, search, graph algorithms, PRAM algorithms,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37480" cy="531548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Research and theory started in the early 60’s.</a:t>
            </a:r>
          </a:p>
          <a:p>
            <a:pPr lvl="1"/>
            <a:r>
              <a:rPr lang="en-US" smtClean="0"/>
              <a:t>Cray-1 reached 160 MFLOPS in 1976.</a:t>
            </a:r>
          </a:p>
          <a:p>
            <a:r>
              <a:rPr lang="en-US" smtClean="0"/>
              <a:t>Commercially successful supercomputers (Cray, Thinking Machines, etc.) started in 1980’s.</a:t>
            </a:r>
          </a:p>
          <a:p>
            <a:pPr lvl="1"/>
            <a:r>
              <a:rPr lang="en-US" smtClean="0"/>
              <a:t>Used expensive custom processors.</a:t>
            </a:r>
          </a:p>
          <a:p>
            <a:r>
              <a:rPr lang="en-US" smtClean="0"/>
              <a:t>In 1990’s massively parallel processors (MPPs) and clusters became dominant.</a:t>
            </a:r>
          </a:p>
          <a:p>
            <a:pPr lvl="1"/>
            <a:r>
              <a:rPr lang="en-US" smtClean="0"/>
              <a:t>MPPs use commercial (OTS) processors with custom interconnects.</a:t>
            </a:r>
          </a:p>
          <a:p>
            <a:pPr lvl="1"/>
            <a:r>
              <a:rPr lang="en-US" smtClean="0"/>
              <a:t>Clusters use OTS processors and interconnects running Linux.</a:t>
            </a:r>
          </a:p>
          <a:p>
            <a:pPr lvl="2"/>
            <a:r>
              <a:rPr lang="en-US" smtClean="0"/>
              <a:t>Cheap, easy to build and relatively powerful.</a:t>
            </a:r>
          </a:p>
          <a:p>
            <a:pPr lvl="2"/>
            <a:r>
              <a:rPr lang="en-US" smtClean="0"/>
              <a:t>Most data centers today are clusters.</a:t>
            </a:r>
          </a:p>
          <a:p>
            <a:r>
              <a:rPr lang="en-US" smtClean="0"/>
              <a:t>Fastest supercomputer today is Fujitsu Fugaku MPP.</a:t>
            </a:r>
          </a:p>
          <a:p>
            <a:pPr lvl="1"/>
            <a:r>
              <a:rPr lang="en-US" smtClean="0"/>
              <a:t>Runs at 442 PFLOPS, about 3M times faster than a workstation.</a:t>
            </a:r>
          </a:p>
          <a:p>
            <a:r>
              <a:rPr lang="en-US"/>
              <a:t>Apart from supercomputers, progress in parallel computing stalled in 1990’s until mid </a:t>
            </a:r>
            <a:r>
              <a:rPr lang="en-US" smtClean="0"/>
              <a:t>2000’s.</a:t>
            </a:r>
            <a:endParaRPr lang="en-US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Moore’s Law and 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476914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In 1965, Gordon Moore, co-founder of Intel, predicted transistor count would double every 18 months.</a:t>
            </a:r>
          </a:p>
          <a:p>
            <a:pPr lvl="1">
              <a:defRPr/>
            </a:pPr>
            <a:r>
              <a:rPr lang="en-US" smtClean="0"/>
              <a:t>Held true for the last 50 years!</a:t>
            </a:r>
          </a:p>
          <a:p>
            <a:pPr>
              <a:defRPr/>
            </a:pPr>
            <a:r>
              <a:rPr lang="en-US" smtClean="0"/>
              <a:t>Until mid 2000’s, this implied single processor performance doubled at same rate.</a:t>
            </a:r>
          </a:p>
          <a:p>
            <a:pPr>
              <a:defRPr/>
            </a:pPr>
            <a:r>
              <a:rPr lang="en-US" smtClean="0"/>
              <a:t>This held back development of parallel computers, since in the time to develop one, single processor performance would improve dramatically.</a:t>
            </a:r>
          </a:p>
          <a:p>
            <a:pPr>
              <a:defRPr/>
            </a:pPr>
            <a:r>
              <a:rPr lang="en-US" smtClean="0"/>
              <a:t>But since ca. 2005, parallel processing has become essential </a:t>
            </a:r>
            <a:r>
              <a:rPr lang="en-US" smtClean="0"/>
              <a:t>for </a:t>
            </a:r>
            <a:r>
              <a:rPr lang="en-US" smtClean="0"/>
              <a:t>taking advantage of Moore’s Law.</a:t>
            </a:r>
          </a:p>
          <a:p>
            <a:pPr>
              <a:defRPr/>
            </a:pPr>
            <a:endParaRPr lang="en-US"/>
          </a:p>
        </p:txBody>
      </p:sp>
      <p:pic>
        <p:nvPicPr>
          <p:cNvPr id="1026" name="Picture 2" descr="https://upload.wikimedia.org/wikipedia/commons/thumb/8/8b/Moore%27s_Law_Transistor_Count_1971-2018.png/1920px-Moore%27s_Law_Transistor_Count_1971-2018.png?15827677973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2" y="3679760"/>
            <a:ext cx="4399582" cy="31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Moore’s Law and performance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163638"/>
            <a:ext cx="8134564" cy="246314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Transistor properties, e.g. size and clock speed, do not scale equally.</a:t>
            </a:r>
          </a:p>
          <a:p>
            <a:r>
              <a:rPr lang="en-US" altLang="en-US" sz="2400" smtClean="0"/>
              <a:t>Higher single processor clock speeds is increasingly difficult to achieve.</a:t>
            </a:r>
          </a:p>
          <a:p>
            <a:pPr lvl="1"/>
            <a:r>
              <a:rPr lang="en-US" altLang="en-US" sz="2000" smtClean="0"/>
              <a:t>Heat</a:t>
            </a:r>
          </a:p>
          <a:p>
            <a:pPr lvl="1"/>
            <a:r>
              <a:rPr lang="en-US" altLang="en-US" sz="2000" smtClean="0"/>
              <a:t>Power consumption</a:t>
            </a:r>
          </a:p>
          <a:p>
            <a:pPr lvl="1"/>
            <a:r>
              <a:rPr lang="en-US" altLang="en-US" sz="2000" smtClean="0"/>
              <a:t>Current leakage</a:t>
            </a:r>
          </a:p>
        </p:txBody>
      </p:sp>
      <p:pic>
        <p:nvPicPr>
          <p:cNvPr id="22532" name="Picture 4" descr="http://www.extremetech.com/wp-content/uploads/2014/09/Dennard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3683000"/>
            <a:ext cx="440848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http://www.nist.gov/pml/div683/images/3D-HMC-P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922838"/>
            <a:ext cx="287178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Moore’s Law revisited</a:t>
            </a:r>
            <a:endParaRPr lang="en-US" altLang="en-US" smtClean="0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43488" cy="49593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Multicore technology addresses (lack of) clock speed scaling.</a:t>
            </a:r>
          </a:p>
          <a:p>
            <a:pPr lvl="1">
              <a:defRPr/>
            </a:pPr>
            <a:r>
              <a:rPr lang="en-US" smtClean="0"/>
              <a:t>Link multiple processing cores together on same chip. </a:t>
            </a:r>
          </a:p>
          <a:p>
            <a:pPr lvl="1">
              <a:defRPr/>
            </a:pPr>
            <a:r>
              <a:rPr lang="en-US" smtClean="0"/>
              <a:t>More efficient to replace a single high speed processor with multiple slower processors.</a:t>
            </a:r>
          </a:p>
          <a:p>
            <a:pPr lvl="1">
              <a:defRPr/>
            </a:pPr>
            <a:r>
              <a:rPr lang="en-US" smtClean="0"/>
              <a:t>Another approach is to stack chips in a 3D structure.</a:t>
            </a:r>
          </a:p>
          <a:p>
            <a:pPr>
              <a:defRPr/>
            </a:pPr>
            <a:r>
              <a:rPr lang="en-US"/>
              <a:t>D</a:t>
            </a:r>
            <a:r>
              <a:rPr lang="en-US" smtClean="0"/>
              <a:t>eveloping software for multicores has been harder than scaling hardware.</a:t>
            </a:r>
          </a:p>
          <a:p>
            <a:pPr lvl="1">
              <a:defRPr/>
            </a:pPr>
            <a:r>
              <a:rPr lang="en-US" smtClean="0"/>
              <a:t>Software developers with parallel computing skills are in high demand.</a:t>
            </a:r>
          </a:p>
        </p:txBody>
      </p:sp>
      <p:pic>
        <p:nvPicPr>
          <p:cNvPr id="24581" name="Picture 2" descr="http://i.stack.imgur.com/fRJg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041650"/>
            <a:ext cx="2659062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cs.nyu.edu/courses/fall14/CSCI-GA.3033-009/multi%20c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61988"/>
            <a:ext cx="186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58977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Parallel computers today mainly based on four processor architectures.</a:t>
            </a:r>
          </a:p>
          <a:p>
            <a:pPr lvl="1"/>
            <a:r>
              <a:rPr lang="en-US" smtClean="0"/>
              <a:t>Multicores </a:t>
            </a:r>
          </a:p>
          <a:p>
            <a:pPr lvl="2"/>
            <a:r>
              <a:rPr lang="en-US" smtClean="0"/>
              <a:t>Small / moderate number (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128</a:t>
            </a:r>
            <a:r>
              <a:rPr lang="en-US" smtClean="0"/>
              <a:t>) </a:t>
            </a:r>
            <a:r>
              <a:rPr lang="en-US" smtClean="0"/>
              <a:t>of fast, general purpose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</a:t>
            </a:r>
            <a:r>
              <a:rPr lang="en-US" smtClean="0"/>
              <a:t>AMD EPYC, Intel </a:t>
            </a:r>
            <a:r>
              <a:rPr lang="en-US" smtClean="0"/>
              <a:t>Xeon, IBM </a:t>
            </a:r>
            <a:r>
              <a:rPr lang="en-US" smtClean="0"/>
              <a:t>Power.</a:t>
            </a:r>
            <a:endParaRPr lang="en-US" smtClean="0"/>
          </a:p>
          <a:p>
            <a:pPr lvl="1"/>
            <a:r>
              <a:rPr lang="en-US" smtClean="0"/>
              <a:t>Manycores </a:t>
            </a:r>
          </a:p>
          <a:p>
            <a:pPr lvl="2"/>
            <a:r>
              <a:rPr lang="en-US" smtClean="0"/>
              <a:t>Large number (</a:t>
            </a:r>
            <a:r>
              <a:rPr lang="en-US" smtClean="0"/>
              <a:t>10K’s</a:t>
            </a:r>
            <a:r>
              <a:rPr lang="en-US" smtClean="0"/>
              <a:t>) of simple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Nvidia </a:t>
            </a:r>
            <a:r>
              <a:rPr lang="en-US" smtClean="0"/>
              <a:t>Ampere </a:t>
            </a:r>
            <a:r>
              <a:rPr lang="en-US" smtClean="0"/>
              <a:t>GPU, Intel Xeon Phi, Sunway </a:t>
            </a:r>
            <a:r>
              <a:rPr lang="en-US" smtClean="0"/>
              <a:t>SW26010Pro.</a:t>
            </a:r>
            <a:endParaRPr lang="en-US"/>
          </a:p>
          <a:p>
            <a:pPr lvl="1"/>
            <a:r>
              <a:rPr lang="en-US" smtClean="0"/>
              <a:t>FPGA (field programmable gate arrays)</a:t>
            </a:r>
          </a:p>
          <a:p>
            <a:pPr lvl="2"/>
            <a:r>
              <a:rPr lang="en-US" smtClean="0"/>
              <a:t>Reconfigurable hardware customized for specific problems.</a:t>
            </a:r>
          </a:p>
          <a:p>
            <a:pPr lvl="1"/>
            <a:r>
              <a:rPr lang="en-US" smtClean="0"/>
              <a:t>ASIC (application specific integrated circuits)</a:t>
            </a:r>
          </a:p>
          <a:p>
            <a:pPr lvl="2"/>
            <a:r>
              <a:rPr lang="en-US" smtClean="0"/>
              <a:t>Specially built hardware for specific problems.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Google TPU, </a:t>
            </a:r>
            <a:r>
              <a:rPr lang="en-US" smtClean="0"/>
              <a:t>Graphcore IPU, </a:t>
            </a:r>
            <a:r>
              <a:rPr lang="en-US" smtClean="0"/>
              <a:t>IBM TrueNorth.</a:t>
            </a:r>
          </a:p>
          <a:p>
            <a:r>
              <a:rPr lang="en-US" smtClean="0"/>
              <a:t>In addition to processing speed, energy efficiency also increasing important.</a:t>
            </a:r>
          </a:p>
          <a:p>
            <a:pPr lvl="1"/>
            <a:r>
              <a:rPr lang="en-US" smtClean="0"/>
              <a:t>Biggest datacenters consume over 100 MW of power, ~ 50K homes.</a:t>
            </a:r>
          </a:p>
          <a:p>
            <a:pPr lvl="1"/>
            <a:r>
              <a:rPr lang="en-US" smtClean="0"/>
              <a:t>Biggest supercomputers consume ~ 20MW of power.</a:t>
            </a:r>
          </a:p>
          <a:p>
            <a:pPr lvl="1"/>
            <a:r>
              <a:rPr lang="en-US" smtClean="0"/>
              <a:t>Best supercomputers achieve 50 </a:t>
            </a:r>
            <a:r>
              <a:rPr lang="en-US" smtClean="0"/>
              <a:t>GFLOPS / W.</a:t>
            </a:r>
          </a:p>
          <a:p>
            <a:pPr marL="914400" lvl="2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6879"/>
              </p:ext>
            </p:extLst>
          </p:nvPr>
        </p:nvGraphicFramePr>
        <p:xfrm>
          <a:off x="1623322" y="4931224"/>
          <a:ext cx="5758200" cy="731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70"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Mega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Giga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Tera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Peta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Exa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"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6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9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12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15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18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500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534117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Biannual ranking of fastest 500 supercomputers in the world.</a:t>
            </a:r>
          </a:p>
          <a:p>
            <a:pPr lvl="1"/>
            <a:r>
              <a:rPr lang="en-US" smtClean="0"/>
              <a:t>Speed measured in floating point operations per second.</a:t>
            </a:r>
          </a:p>
          <a:p>
            <a:pPr lvl="1"/>
            <a:r>
              <a:rPr lang="en-US" smtClean="0"/>
              <a:t>Uses high-performance LINPACK to solve a dense linear system Ax = b.</a:t>
            </a:r>
          </a:p>
          <a:p>
            <a:pPr lvl="2"/>
            <a:r>
              <a:rPr lang="en-US" smtClean="0"/>
              <a:t>Compute intensive, but doesn’t stress memory system.</a:t>
            </a:r>
          </a:p>
          <a:p>
            <a:pPr lvl="2"/>
            <a:r>
              <a:rPr lang="en-US" smtClean="0"/>
              <a:t>May not represent performance on real-world problems.</a:t>
            </a:r>
          </a:p>
          <a:p>
            <a:pPr marL="914400" lvl="2" indent="0">
              <a:buNone/>
            </a:pPr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For comparison, Intel multicore achieves ~50 GFLOPS / core, and GPU achieves ~ 10 TFLOPS / board.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0" y="3250851"/>
            <a:ext cx="8203019" cy="14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28038" cy="790575"/>
          </a:xfrm>
        </p:spPr>
        <p:txBody>
          <a:bodyPr/>
          <a:lstStyle/>
          <a:p>
            <a:r>
              <a:rPr lang="en-US" altLang="en-US" smtClean="0"/>
              <a:t>Top 500 </a:t>
            </a:r>
            <a:r>
              <a:rPr lang="en-US" altLang="en-US"/>
              <a:t>– </a:t>
            </a:r>
            <a:r>
              <a:rPr lang="en-US" altLang="en-US" smtClean="0"/>
              <a:t>Trends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584"/>
            <a:ext cx="8997696" cy="28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1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8" y="1331394"/>
            <a:ext cx="8738329" cy="2566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85" y="3998563"/>
            <a:ext cx="4456677" cy="27819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Interconnect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9" y="1200149"/>
            <a:ext cx="5303830" cy="547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65" y="1266825"/>
            <a:ext cx="3364809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832" y="4024222"/>
            <a:ext cx="1516753" cy="224148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info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15589" y="1118263"/>
            <a:ext cx="8255000" cy="1977242"/>
          </a:xfrm>
        </p:spPr>
        <p:txBody>
          <a:bodyPr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Instructor</a:t>
            </a:r>
            <a:r>
              <a:rPr lang="en-US" altLang="en-US" sz="1800" smtClean="0">
                <a:solidFill>
                  <a:srgbClr val="0070C0"/>
                </a:solidFill>
              </a:rPr>
              <a:t> 	</a:t>
            </a:r>
            <a:r>
              <a:rPr lang="en-US" altLang="en-US" sz="1800" smtClean="0"/>
              <a:t>Assoc Prof Rui FAN </a:t>
            </a:r>
            <a:r>
              <a:rPr lang="zh-CN" altLang="en-US" sz="1800" smtClean="0">
                <a:latin typeface="KaiTi" panose="02010609060101010101" pitchFamily="49" charset="-122"/>
                <a:ea typeface="KaiTi" panose="02010609060101010101" pitchFamily="49" charset="-122"/>
              </a:rPr>
              <a:t>范睿</a:t>
            </a:r>
            <a:endParaRPr lang="en-US" altLang="en-US" sz="180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Research 	</a:t>
            </a:r>
            <a:r>
              <a:rPr lang="en-US" altLang="en-US" sz="1800" smtClean="0"/>
              <a:t>Parallel and distributed computing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Contact 	</a:t>
            </a:r>
            <a:r>
              <a:rPr lang="en-US" altLang="en-US" sz="1800" smtClean="0"/>
              <a:t>fanrui@shanghaitech.edu.cn (English please)  	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Office hours 	</a:t>
            </a:r>
            <a:r>
              <a:rPr lang="en-US" altLang="en-US" sz="1800" smtClean="0"/>
              <a:t>Thursdays </a:t>
            </a:r>
            <a:r>
              <a:rPr lang="en-US" altLang="en-US" sz="1800" smtClean="0"/>
              <a:t>4:40-6pm</a:t>
            </a:r>
            <a:r>
              <a:rPr lang="en-US" altLang="en-US" sz="1800" smtClean="0"/>
              <a:t>, SIST 1A-504E </a:t>
            </a:r>
            <a:endParaRPr lang="en-US" altLang="en-US" sz="1800" smtClean="0"/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TA		</a:t>
            </a:r>
            <a:r>
              <a:rPr lang="zh-CN" altLang="en-US" sz="1800" smtClean="0">
                <a:latin typeface="KaiTi" panose="02010609060101010101" pitchFamily="49" charset="-122"/>
                <a:ea typeface="KaiTi" panose="02010609060101010101" pitchFamily="49" charset="-122"/>
              </a:rPr>
              <a:t>赖</a:t>
            </a:r>
            <a:r>
              <a:rPr lang="zh-CN" altLang="en-US" sz="1800">
                <a:latin typeface="KaiTi" panose="02010609060101010101" pitchFamily="49" charset="-122"/>
                <a:ea typeface="KaiTi" panose="02010609060101010101" pitchFamily="49" charset="-122"/>
              </a:rPr>
              <a:t>余</a:t>
            </a:r>
            <a:r>
              <a:rPr lang="zh-CN" altLang="en-US" sz="1800" smtClean="0">
                <a:latin typeface="KaiTi" panose="02010609060101010101" pitchFamily="49" charset="-122"/>
                <a:ea typeface="KaiTi" panose="02010609060101010101" pitchFamily="49" charset="-122"/>
              </a:rPr>
              <a:t>睿</a:t>
            </a:r>
            <a:r>
              <a:rPr lang="en-US" altLang="zh-CN" sz="1800" smtClean="0"/>
              <a:t>, </a:t>
            </a:r>
            <a:r>
              <a:rPr lang="en-US" altLang="en-US" sz="1800" smtClean="0"/>
              <a:t>laiyr@shanghaitech.edu.cn</a:t>
            </a:r>
            <a:endParaRPr lang="en-US" altLang="en-US" sz="1800" smtClean="0"/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Recitation 	</a:t>
            </a:r>
            <a:r>
              <a:rPr lang="en-US" altLang="en-US" sz="1800" smtClean="0"/>
              <a:t>TBA  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Website</a:t>
            </a:r>
            <a:r>
              <a:rPr lang="en-US" altLang="en-US" sz="1800"/>
              <a:t> </a:t>
            </a:r>
            <a:r>
              <a:rPr lang="en-US" altLang="en-US" sz="1800" smtClean="0"/>
              <a:t>	Blackboard and Piazza</a:t>
            </a:r>
          </a:p>
          <a:p>
            <a:pPr indent="-457200">
              <a:spcBef>
                <a:spcPts val="0"/>
              </a:spcBef>
            </a:pPr>
            <a:endParaRPr lang="en-US" altLang="en-US" sz="1800" smtClean="0"/>
          </a:p>
          <a:p>
            <a:pPr indent="-457200">
              <a:spcBef>
                <a:spcPts val="0"/>
              </a:spcBef>
            </a:pPr>
            <a:endParaRPr lang="en-US" altLang="en-US" sz="1800">
              <a:solidFill>
                <a:srgbClr val="1503FB"/>
              </a:solidFill>
            </a:endParaRPr>
          </a:p>
          <a:p>
            <a:pPr indent="-457200">
              <a:spcBef>
                <a:spcPts val="0"/>
              </a:spcBef>
            </a:pPr>
            <a:endParaRPr lang="en-US" altLang="en-US" sz="1800" smtClean="0">
              <a:solidFill>
                <a:srgbClr val="1503FB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41657"/>
              </p:ext>
            </p:extLst>
          </p:nvPr>
        </p:nvGraphicFramePr>
        <p:xfrm>
          <a:off x="413007" y="3182885"/>
          <a:ext cx="8331190" cy="3459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26">
                  <a:extLst>
                    <a:ext uri="{9D8B030D-6E8A-4147-A177-3AD203B41FA5}">
                      <a16:colId xmlns:a16="http://schemas.microsoft.com/office/drawing/2014/main" val="1107834166"/>
                    </a:ext>
                  </a:extLst>
                </a:gridCol>
                <a:gridCol w="1076092">
                  <a:extLst>
                    <a:ext uri="{9D8B030D-6E8A-4147-A177-3AD203B41FA5}">
                      <a16:colId xmlns:a16="http://schemas.microsoft.com/office/drawing/2014/main" val="2748632548"/>
                    </a:ext>
                  </a:extLst>
                </a:gridCol>
                <a:gridCol w="5403272">
                  <a:extLst>
                    <a:ext uri="{9D8B030D-6E8A-4147-A177-3AD203B41FA5}">
                      <a16:colId xmlns:a16="http://schemas.microsoft.com/office/drawing/2014/main" val="4216708843"/>
                    </a:ext>
                  </a:extLst>
                </a:gridCol>
              </a:tblGrid>
              <a:tr h="26473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Problem sets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once every 2 weeks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37823"/>
                  </a:ext>
                </a:extLst>
              </a:tr>
              <a:tr h="384763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Labs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Solve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problems using OpenMP and CUDA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91867"/>
                  </a:ext>
                </a:extLst>
              </a:tr>
              <a:tr h="768948">
                <a:tc>
                  <a:txBody>
                    <a:bodyPr/>
                    <a:lstStyle/>
                    <a:p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Reading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Find an interesting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research paper from suggested reading list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Tell me your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paper by week 8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report and give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20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minute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presentation on reading OR programming project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in week 16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55532"/>
                  </a:ext>
                </a:extLst>
              </a:tr>
              <a:tr h="916260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Programming </a:t>
                      </a: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  <a:p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Find an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interesting problem and write an efficient parallel program for it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Tell me your problem by week 8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a report and give a 20 minute presentation on reading OR programming project in week 16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753479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Midterm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At start of week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60572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Final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285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Applications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01775"/>
            <a:ext cx="473868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501775"/>
            <a:ext cx="3743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229601" cy="5334273"/>
          </a:xfrm>
        </p:spPr>
        <p:txBody>
          <a:bodyPr>
            <a:normAutofit/>
          </a:bodyPr>
          <a:lstStyle/>
          <a:p>
            <a:r>
              <a:rPr lang="en-US" altLang="en-US" sz="2400" smtClean="0"/>
              <a:t>LINPACK does compute-intensive operations on structured dense matrices.</a:t>
            </a:r>
          </a:p>
          <a:p>
            <a:pPr lvl="1"/>
            <a:r>
              <a:rPr lang="en-US" altLang="en-US" sz="2000"/>
              <a:t>Uniform control flow, predictable and coalesced memory accesses</a:t>
            </a:r>
            <a:r>
              <a:rPr lang="en-US" altLang="en-US" sz="2000" smtClean="0"/>
              <a:t>.</a:t>
            </a:r>
          </a:p>
          <a:p>
            <a:pPr lvl="1"/>
            <a:r>
              <a:rPr lang="en-US" altLang="en-US" sz="2000" smtClean="0"/>
              <a:t>Ideal for physical simulations.</a:t>
            </a:r>
          </a:p>
          <a:p>
            <a:r>
              <a:rPr lang="en-US" altLang="en-US" sz="2400" smtClean="0"/>
              <a:t>Data-intensive applications today have instruction divergence, branching and random memory accesses.</a:t>
            </a:r>
          </a:p>
          <a:p>
            <a:r>
              <a:rPr lang="en-US" altLang="en-US" sz="2400" smtClean="0"/>
              <a:t>New benchmarks give more complete performance picture</a:t>
            </a:r>
          </a:p>
          <a:p>
            <a:pPr lvl="1"/>
            <a:r>
              <a:rPr lang="en-US" altLang="en-US" sz="2000" smtClean="0"/>
              <a:t>HPCG performs sparse matrix operations.</a:t>
            </a:r>
          </a:p>
          <a:p>
            <a:pPr lvl="1"/>
            <a:r>
              <a:rPr lang="en-US" altLang="en-US" sz="2000" smtClean="0"/>
              <a:t>Graph500 performs breadth-first search.</a:t>
            </a:r>
          </a:p>
          <a:p>
            <a:r>
              <a:rPr lang="en-US" altLang="en-US" sz="2400" smtClean="0"/>
              <a:t>A computer’s performance can differ dramatically depending on benchmark.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HPCG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2" y="1090432"/>
            <a:ext cx="6833062" cy="5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Graph500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419402"/>
            <a:ext cx="8809168" cy="50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Parallel computing: what and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447801"/>
            <a:ext cx="8240747" cy="383199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Parallel computing studies how to use multiple computers together to solve a problem.</a:t>
            </a:r>
          </a:p>
          <a:p>
            <a:pPr>
              <a:defRPr/>
            </a:pPr>
            <a:r>
              <a:rPr lang="en-US" smtClean="0"/>
              <a:t>Allows solving complicated problems faster.</a:t>
            </a:r>
          </a:p>
          <a:p>
            <a:pPr lvl="1">
              <a:defRPr/>
            </a:pPr>
            <a:r>
              <a:rPr lang="en-US" smtClean="0"/>
              <a:t>Ideally, with </a:t>
            </a:r>
            <a:r>
              <a:rPr lang="en-US" i="1" smtClean="0"/>
              <a:t>k</a:t>
            </a:r>
            <a:r>
              <a:rPr lang="en-US" smtClean="0"/>
              <a:t> processors we can solve a problem </a:t>
            </a:r>
            <a:r>
              <a:rPr lang="en-US" i="1" smtClean="0"/>
              <a:t>k</a:t>
            </a:r>
            <a:r>
              <a:rPr lang="en-US" smtClean="0"/>
              <a:t> times faster.</a:t>
            </a:r>
          </a:p>
          <a:p>
            <a:pPr lvl="1">
              <a:defRPr/>
            </a:pPr>
            <a:r>
              <a:rPr lang="en-US" smtClean="0"/>
              <a:t>Also more memory to solve larger problems, or same problem with more accuracy.</a:t>
            </a:r>
          </a:p>
          <a:p>
            <a:pPr lvl="1">
              <a:defRPr/>
            </a:pPr>
            <a:r>
              <a:rPr lang="en-US" smtClean="0"/>
              <a:t>May be more fault tolerant; but also more prone to faults.</a:t>
            </a:r>
          </a:p>
          <a:p>
            <a:pPr>
              <a:defRPr/>
            </a:pPr>
            <a:r>
              <a:rPr lang="en-US" smtClean="0"/>
              <a:t>Almost all modern computer systems are parallel.</a:t>
            </a:r>
            <a:endParaRPr lang="en-US"/>
          </a:p>
          <a:p>
            <a:pPr lvl="1">
              <a:defRPr/>
            </a:pPr>
            <a:r>
              <a:rPr lang="en-US"/>
              <a:t>Multicores, GPUs, cloud computing, etc.</a:t>
            </a:r>
          </a:p>
          <a:p>
            <a:pPr>
              <a:defRPr/>
            </a:pPr>
            <a:r>
              <a:rPr lang="en-US"/>
              <a:t>Parallel computing crucial for modern </a:t>
            </a:r>
            <a:r>
              <a:rPr lang="en-US" smtClean="0"/>
              <a:t>large scale applications</a:t>
            </a:r>
            <a:r>
              <a:rPr lang="en-US"/>
              <a:t>, </a:t>
            </a:r>
            <a:r>
              <a:rPr lang="en-US" smtClean="0"/>
              <a:t>e.g. physical simulations, </a:t>
            </a:r>
            <a:r>
              <a:rPr lang="en-US"/>
              <a:t>data </a:t>
            </a:r>
            <a:r>
              <a:rPr lang="en-US" smtClean="0"/>
              <a:t>mining, machine learning. 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" name="Picture 2" descr="http://azchipka.thechipkahouse.com/wp-content/uploads/sites/2/2013/12/insidemultic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5225703"/>
            <a:ext cx="1930298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regmedia.co.uk/2012/03/22/nvidia_kepler_die_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87" y="5284347"/>
            <a:ext cx="1451065" cy="133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img.mp.itc.cn/upload/20160623/f394f617454e4b74b0e5049836ff9fc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29" y="5148952"/>
            <a:ext cx="4075617" cy="1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8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4235824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smtClean="0"/>
              <a:t>Course materials partly taken from the following texts.</a:t>
            </a:r>
          </a:p>
          <a:p>
            <a:pPr lvl="1">
              <a:defRPr/>
            </a:pPr>
            <a:r>
              <a:rPr lang="en-US" sz="1900" smtClean="0"/>
              <a:t>But all topics covered by lecture slides.</a:t>
            </a:r>
          </a:p>
          <a:p>
            <a:pPr>
              <a:defRPr/>
            </a:pPr>
            <a:r>
              <a:rPr lang="en-US" sz="2000" i="1" smtClean="0"/>
              <a:t>Introduction to Parallel Computing</a:t>
            </a:r>
            <a:r>
              <a:rPr lang="en-US" sz="2000" smtClean="0"/>
              <a:t>. Grama, Karypis, Kumar, Gupta. Pearson, 2003.</a:t>
            </a:r>
          </a:p>
          <a:p>
            <a:pPr>
              <a:defRPr/>
            </a:pPr>
            <a:r>
              <a:rPr lang="en-US" sz="2000" i="1" smtClean="0"/>
              <a:t>An Introduction to Parallel Programming</a:t>
            </a:r>
            <a:r>
              <a:rPr lang="en-US" sz="2000" smtClean="0"/>
              <a:t>.  Peter Pacheco.  Morgan Kaufmann 2011.</a:t>
            </a:r>
          </a:p>
          <a:p>
            <a:pPr>
              <a:defRPr/>
            </a:pPr>
            <a:r>
              <a:rPr lang="en-US" sz="2000" i="1" smtClean="0"/>
              <a:t>Programming Massively Parallel Processors</a:t>
            </a:r>
            <a:r>
              <a:rPr lang="en-US" sz="2000" smtClean="0"/>
              <a:t>.  Kirk, Hwu. Morgan </a:t>
            </a:r>
            <a:r>
              <a:rPr lang="en-US" sz="2000"/>
              <a:t>Kaufmann </a:t>
            </a:r>
            <a:r>
              <a:rPr lang="en-US" sz="2000" smtClean="0"/>
              <a:t>2016.</a:t>
            </a:r>
          </a:p>
          <a:p>
            <a:pPr>
              <a:defRPr/>
            </a:pPr>
            <a:r>
              <a:rPr lang="en-US" sz="2000" i="1" smtClean="0"/>
              <a:t>CUDA </a:t>
            </a:r>
            <a:r>
              <a:rPr lang="en-US" sz="2000" i="1"/>
              <a:t>by </a:t>
            </a:r>
            <a:r>
              <a:rPr lang="en-US" sz="2000" i="1" smtClean="0"/>
              <a:t>Example</a:t>
            </a:r>
            <a:r>
              <a:rPr lang="en-US" sz="2000" smtClean="0"/>
              <a:t>.  Sanders, Kandrot.</a:t>
            </a:r>
            <a:r>
              <a:rPr lang="en-US" sz="2000" i="1" smtClean="0"/>
              <a:t> </a:t>
            </a:r>
            <a:r>
              <a:rPr lang="en-US" sz="2000" smtClean="0">
                <a:cs typeface="Arial" panose="020B0604020202020204" pitchFamily="34" charset="0"/>
              </a:rPr>
              <a:t>Addison-Wesley 2010.</a:t>
            </a:r>
            <a:endParaRPr lang="en-US" sz="2000">
              <a:cs typeface="Arial" panose="020B0604020202020204" pitchFamily="34" charset="0"/>
            </a:endParaRPr>
          </a:p>
          <a:p>
            <a:pPr>
              <a:defRPr/>
            </a:pPr>
            <a:endParaRPr lang="en-US" sz="2000">
              <a:solidFill>
                <a:schemeClr val="accent2"/>
              </a:solidFill>
            </a:endParaRPr>
          </a:p>
          <a:p>
            <a:pPr lvl="1">
              <a:defRPr/>
            </a:pPr>
            <a:endParaRPr lang="en-US" sz="1800"/>
          </a:p>
          <a:p>
            <a:pPr>
              <a:defRPr/>
            </a:pPr>
            <a:endParaRPr lang="en-US" sz="2000" i="1"/>
          </a:p>
        </p:txBody>
      </p:sp>
      <p:pic>
        <p:nvPicPr>
          <p:cNvPr id="30724" name="Picture 2" descr="http://ecx.images-amazon.com/images/I/51dMzTYk0uL._SX307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247775"/>
            <a:ext cx="1768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http://ecx.images-amazon.com/images/I/51acWAlOsSL._SX403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247775"/>
            <a:ext cx="203676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http://www-fp.pearsonhighered.com/bigcovers/01313876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343400"/>
            <a:ext cx="1917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programming massively parallel processors a hands-on approa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86" y="4336400"/>
            <a:ext cx="1815380" cy="22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2" y="1447800"/>
            <a:ext cx="7927387" cy="49375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To </a:t>
            </a:r>
            <a:r>
              <a:rPr lang="en-GB" smtClean="0"/>
              <a:t>understand the concepts </a:t>
            </a:r>
            <a:r>
              <a:rPr lang="en-GB"/>
              <a:t>and techniques of parallel </a:t>
            </a:r>
            <a:r>
              <a:rPr lang="en-GB" smtClean="0"/>
              <a:t>computing, and take advantage of the capabilities of </a:t>
            </a:r>
            <a:r>
              <a:rPr lang="en-GB"/>
              <a:t>modern systems.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Parallel </a:t>
            </a:r>
            <a:r>
              <a:rPr lang="en-US"/>
              <a:t>hardware models and interaction with parallel software.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Power </a:t>
            </a:r>
            <a:r>
              <a:rPr lang="en-US"/>
              <a:t>and limitations of </a:t>
            </a:r>
            <a:r>
              <a:rPr lang="en-US" smtClean="0"/>
              <a:t>parallelism.</a:t>
            </a:r>
            <a:endParaRPr lang="en-US"/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Efficient </a:t>
            </a:r>
            <a:r>
              <a:rPr lang="en-US"/>
              <a:t>parallel </a:t>
            </a:r>
            <a:r>
              <a:rPr lang="en-US" smtClean="0"/>
              <a:t>algorithms for important problems.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32079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89" y="1160463"/>
            <a:ext cx="32877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0" descr="http://spectrum.ieee.org/img/06NWGraph5002013master-137149023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3001963"/>
            <a:ext cx="21336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Applications</a:t>
            </a: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1160463"/>
            <a:ext cx="16779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959100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813300"/>
            <a:ext cx="395446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Content Placeholder 2"/>
          <p:cNvSpPr>
            <a:spLocks noGrp="1"/>
          </p:cNvSpPr>
          <p:nvPr>
            <p:ph idx="1"/>
          </p:nvPr>
        </p:nvSpPr>
        <p:spPr>
          <a:xfrm>
            <a:off x="471488" y="1371599"/>
            <a:ext cx="4129999" cy="5347699"/>
          </a:xfrm>
        </p:spPr>
        <p:txBody>
          <a:bodyPr>
            <a:normAutofit/>
          </a:bodyPr>
          <a:lstStyle/>
          <a:p>
            <a:r>
              <a:rPr lang="en-US" altLang="en-US" sz="2200" smtClean="0"/>
              <a:t>Fluid dynamics, weather prediction, climate modeling.</a:t>
            </a:r>
          </a:p>
          <a:p>
            <a:r>
              <a:rPr lang="en-US" altLang="en-US" sz="2200" smtClean="0"/>
              <a:t>DNA, protein, drug structures and interactions.</a:t>
            </a:r>
          </a:p>
          <a:p>
            <a:r>
              <a:rPr lang="en-US" altLang="en-US" sz="2200" smtClean="0"/>
              <a:t>Quantum / atomic simulations, cosmological simulations.</a:t>
            </a:r>
          </a:p>
          <a:p>
            <a:r>
              <a:rPr lang="en-US" altLang="en-US" sz="2200"/>
              <a:t>Cryptoanalysis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Big data analytics.</a:t>
            </a:r>
          </a:p>
          <a:p>
            <a:r>
              <a:rPr lang="en-US" altLang="en-US" sz="2200"/>
              <a:t>Simulating financial and social behaviors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Machine learning and AI.</a:t>
            </a:r>
          </a:p>
          <a:p>
            <a:r>
              <a:rPr lang="en-US" altLang="en-US" sz="2200" smtClean="0"/>
              <a:t>Simulating the human brain.</a:t>
            </a:r>
          </a:p>
          <a:p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162456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pc.canterbury.ac.nz/graphics/bgpScaling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4202571"/>
            <a:ext cx="3699960" cy="258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hardware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090845" cy="5200406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Efficient parallel computing requires synergy between parallel hardware and software.</a:t>
            </a:r>
          </a:p>
          <a:p>
            <a:r>
              <a:rPr lang="en-US" smtClean="0"/>
              <a:t>Parallel system consists of multiple independent processors communicating over an interconnect.</a:t>
            </a:r>
          </a:p>
          <a:p>
            <a:r>
              <a:rPr lang="en-US" smtClean="0"/>
              <a:t>Unlike sequential (von Neumann) architecture, many parallel hardware designs.</a:t>
            </a:r>
          </a:p>
          <a:p>
            <a:pPr lvl="1"/>
            <a:r>
              <a:rPr lang="en-US" smtClean="0"/>
              <a:t>Different types of processors (multicores, manycores, FPGA, etc.).</a:t>
            </a:r>
          </a:p>
          <a:p>
            <a:pPr lvl="1"/>
            <a:r>
              <a:rPr lang="en-US" smtClean="0"/>
              <a:t>Heterogeneous designs combine multiple architectures, e.g. multicores and GPUs.</a:t>
            </a:r>
          </a:p>
          <a:p>
            <a:pPr lvl="1"/>
            <a:r>
              <a:rPr lang="en-US" smtClean="0"/>
              <a:t>Different interconnect designs.</a:t>
            </a:r>
          </a:p>
          <a:p>
            <a:pPr lvl="1"/>
            <a:r>
              <a:rPr lang="en-US" smtClean="0"/>
              <a:t>Communicate through shared memory, or message passing over network.</a:t>
            </a:r>
          </a:p>
          <a:p>
            <a:r>
              <a:rPr lang="en-US" smtClean="0"/>
              <a:t>Parallelism exists at many layers.</a:t>
            </a:r>
          </a:p>
          <a:p>
            <a:pPr lvl="1"/>
            <a:r>
              <a:rPr lang="en-US" smtClean="0"/>
              <a:t>Instruction, core, chip, node, rack, etc.</a:t>
            </a:r>
          </a:p>
          <a:p>
            <a:endParaRPr lang="en-US" smtClean="0"/>
          </a:p>
        </p:txBody>
      </p:sp>
      <p:pic>
        <p:nvPicPr>
          <p:cNvPr id="5" name="Picture 10" descr="http://m.eet.com/media/1123266/integrated_sensor_nodes_with_gsm_modems_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2630269"/>
            <a:ext cx="3755561" cy="17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m.eet.com/media/1045548/CBlueMulticoreFi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39" y="601247"/>
            <a:ext cx="1835262" cy="17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cl.cs.utk.edu/projectsfiles/parsec/images/QR-DA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00" y="2049517"/>
            <a:ext cx="2606800" cy="3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6452756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Break a large problem into subproblems (tasks) that can be solved (somewhat) independently.</a:t>
            </a:r>
          </a:p>
          <a:p>
            <a:r>
              <a:rPr lang="en-US" smtClean="0"/>
              <a:t>OS and scheduler allocate tasks to different processors.</a:t>
            </a:r>
          </a:p>
          <a:p>
            <a:pPr lvl="1"/>
            <a:r>
              <a:rPr lang="en-US" smtClean="0"/>
              <a:t>Respect dependencies between tasks.</a:t>
            </a:r>
          </a:p>
          <a:p>
            <a:r>
              <a:rPr lang="en-US" smtClean="0"/>
              <a:t>Parallel software must be matched to the hardware.</a:t>
            </a:r>
          </a:p>
          <a:p>
            <a:pPr lvl="1"/>
            <a:r>
              <a:rPr lang="en-US" smtClean="0"/>
              <a:t>Similar amounts of concurrency </a:t>
            </a:r>
            <a:r>
              <a:rPr lang="en-US"/>
              <a:t>in software and hardware.</a:t>
            </a:r>
          </a:p>
          <a:p>
            <a:pPr lvl="1"/>
            <a:r>
              <a:rPr lang="en-US"/>
              <a:t>Hardware </a:t>
            </a:r>
            <a:r>
              <a:rPr lang="en-US" smtClean="0"/>
              <a:t>must adequately handle </a:t>
            </a:r>
            <a:r>
              <a:rPr lang="en-US"/>
              <a:t>software communication pattern.  </a:t>
            </a:r>
          </a:p>
          <a:p>
            <a:pPr lvl="1"/>
            <a:r>
              <a:rPr lang="en-US" smtClean="0"/>
              <a:t>No single hardware model suffices.</a:t>
            </a:r>
          </a:p>
          <a:p>
            <a:pPr lvl="1"/>
            <a:r>
              <a:rPr lang="en-US" smtClean="0"/>
              <a:t>Parallel software is often not portable.</a:t>
            </a:r>
          </a:p>
          <a:p>
            <a:r>
              <a:rPr lang="en-US" smtClean="0"/>
              <a:t>PRAM model tries to abstract parallel hardware.</a:t>
            </a:r>
          </a:p>
          <a:p>
            <a:pPr lvl="1"/>
            <a:r>
              <a:rPr lang="en-US" smtClean="0"/>
              <a:t>Useful for understanding inherent parallelism.</a:t>
            </a:r>
          </a:p>
          <a:p>
            <a:pPr lvl="1"/>
            <a:r>
              <a:rPr lang="en-US" smtClean="0"/>
              <a:t>Unrealistically discounts cost of communication.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ensafitters.files.wordpress.com/2013/04/shutterstock_110485376-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41" y="2383398"/>
            <a:ext cx="1836459" cy="137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www.q-files.com/images/pages/galleries/1037/p18bgmen73achdpc1j5f17u81l2c43.jpg?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90" y="584679"/>
            <a:ext cx="1820410" cy="16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threadbombing.com/data/media/3/traffic_j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74" y="3810000"/>
            <a:ext cx="1756526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930274" cy="523507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Harnessing power of the masses.</a:t>
            </a:r>
          </a:p>
          <a:p>
            <a:pPr lvl="1"/>
            <a:r>
              <a:rPr lang="en-US" smtClean="0"/>
              <a:t>Easier said than done...</a:t>
            </a:r>
          </a:p>
          <a:p>
            <a:r>
              <a:rPr lang="en-US" smtClean="0"/>
              <a:t>Communication</a:t>
            </a:r>
          </a:p>
          <a:p>
            <a:pPr lvl="1"/>
            <a:r>
              <a:rPr lang="en-US" smtClean="0"/>
              <a:t>Processors compute faster than they can communicate.</a:t>
            </a:r>
          </a:p>
          <a:p>
            <a:pPr lvl="1"/>
            <a:r>
              <a:rPr lang="en-US" smtClean="0"/>
              <a:t>Problem gets worse as number of processors increases.</a:t>
            </a:r>
          </a:p>
          <a:p>
            <a:pPr lvl="1"/>
            <a:r>
              <a:rPr lang="en-US" smtClean="0"/>
              <a:t>Main bottleneck to parallel computing.</a:t>
            </a:r>
          </a:p>
          <a:p>
            <a:r>
              <a:rPr lang="en-US" smtClean="0"/>
              <a:t>Synchronization</a:t>
            </a:r>
            <a:endParaRPr lang="en-US"/>
          </a:p>
          <a:p>
            <a:pPr lvl="1"/>
            <a:r>
              <a:rPr lang="en-US" smtClean="0"/>
              <a:t>Tasks may interfere with each other, so can’t be done at same time.</a:t>
            </a:r>
          </a:p>
          <a:p>
            <a:r>
              <a:rPr lang="en-US"/>
              <a:t>Scheduling</a:t>
            </a:r>
          </a:p>
          <a:p>
            <a:pPr lvl="1"/>
            <a:r>
              <a:rPr lang="en-US" smtClean="0"/>
              <a:t>Track and enforce dependencies</a:t>
            </a:r>
            <a:r>
              <a:rPr lang="en-US"/>
              <a:t>.</a:t>
            </a:r>
          </a:p>
          <a:p>
            <a:pPr lvl="1"/>
            <a:r>
              <a:rPr lang="en-US"/>
              <a:t>Find good allocation of tasks to processors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Data locality, heterogeneous processors</a:t>
            </a:r>
            <a:endParaRPr lang="en-US"/>
          </a:p>
          <a:p>
            <a:pPr lvl="1"/>
            <a:r>
              <a:rPr lang="en-US"/>
              <a:t>Maximize utilization and performance.</a:t>
            </a:r>
          </a:p>
          <a:p>
            <a:endParaRPr lang="en-US" smtClean="0"/>
          </a:p>
        </p:txBody>
      </p:sp>
      <p:pic>
        <p:nvPicPr>
          <p:cNvPr id="8" name="Picture 2" descr="http://blog.capterra.com/wp-content/uploads/2014/08/bigstock-D-Pen-And-Gantt-Chart-42601810-720x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4" y="5426333"/>
            <a:ext cx="1706772" cy="1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5827590" cy="530982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Structured vs unstructured</a:t>
            </a:r>
          </a:p>
          <a:p>
            <a:pPr lvl="1"/>
            <a:r>
              <a:rPr lang="en-US" smtClean="0"/>
              <a:t>Structured problems can be solved with custom hardware.</a:t>
            </a:r>
          </a:p>
          <a:p>
            <a:pPr lvl="1"/>
            <a:r>
              <a:rPr lang="en-US" smtClean="0"/>
              <a:t>Unstructured problems more general, but less efficient.</a:t>
            </a:r>
          </a:p>
          <a:p>
            <a:r>
              <a:rPr lang="en-US" smtClean="0"/>
              <a:t>Inherent limitations</a:t>
            </a:r>
          </a:p>
          <a:p>
            <a:pPr lvl="1"/>
            <a:r>
              <a:rPr lang="en-US" smtClean="0"/>
              <a:t>Some problems are not (or don’t seem to be) parallelizable.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Binary search, Dijkstra’s shortest paths algorithm.</a:t>
            </a:r>
          </a:p>
          <a:p>
            <a:pPr lvl="1"/>
            <a:r>
              <a:rPr lang="en-US" smtClean="0"/>
              <a:t>Other problems require clever algorithms to become parallel.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Fibonacci series (a</a:t>
            </a:r>
            <a:r>
              <a:rPr lang="en-US" baseline="-25000" smtClean="0"/>
              <a:t>n</a:t>
            </a:r>
            <a:r>
              <a:rPr lang="en-US" smtClean="0"/>
              <a:t> = a</a:t>
            </a:r>
            <a:r>
              <a:rPr lang="en-US" baseline="-25000" smtClean="0"/>
              <a:t>n-1</a:t>
            </a:r>
            <a:r>
              <a:rPr lang="en-US" smtClean="0"/>
              <a:t> + a</a:t>
            </a:r>
            <a:r>
              <a:rPr lang="en-US" baseline="-25000" smtClean="0"/>
              <a:t>n-2</a:t>
            </a:r>
            <a:r>
              <a:rPr lang="en-US" smtClean="0"/>
              <a:t>).</a:t>
            </a:r>
          </a:p>
          <a:p>
            <a:r>
              <a:rPr lang="en-US" smtClean="0"/>
              <a:t>The human factor</a:t>
            </a:r>
          </a:p>
          <a:p>
            <a:pPr lvl="1"/>
            <a:r>
              <a:rPr lang="en-US" smtClean="0"/>
              <a:t>Hard to keep track of concurrent events and dependencies.</a:t>
            </a:r>
          </a:p>
          <a:p>
            <a:pPr lvl="1"/>
            <a:r>
              <a:rPr lang="en-US" smtClean="0"/>
              <a:t>Parallel algorithms are hard(er) to design and debug.</a:t>
            </a:r>
          </a:p>
        </p:txBody>
      </p:sp>
      <p:pic>
        <p:nvPicPr>
          <p:cNvPr id="5" name="Picture 8" descr="http://walloid.com/wp-content/uploads/2015/08/Architect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5" y="3332902"/>
            <a:ext cx="2574437" cy="17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postsfromthepath.com/wordpress/media/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106735"/>
            <a:ext cx="2582782" cy="16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-physics.net/wp-content/uploads/2014/01/hepatitis_C_coauthorship_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20292"/>
            <a:ext cx="2784484" cy="28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47194</TotalTime>
  <Words>1420</Words>
  <Application>Microsoft Office PowerPoint</Application>
  <PresentationFormat>On-screen Show (4:3)</PresentationFormat>
  <Paragraphs>222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KaiTi</vt:lpstr>
      <vt:lpstr>Arial</vt:lpstr>
      <vt:lpstr>Arial Black</vt:lpstr>
      <vt:lpstr>Symbol</vt:lpstr>
      <vt:lpstr>Times New Roman</vt:lpstr>
      <vt:lpstr>Wingdings</vt:lpstr>
      <vt:lpstr>Pixel</vt:lpstr>
      <vt:lpstr>Introduction</vt:lpstr>
      <vt:lpstr>Course info</vt:lpstr>
      <vt:lpstr>Parallel computing: what and why</vt:lpstr>
      <vt:lpstr>Course objectives</vt:lpstr>
      <vt:lpstr>Applications</vt:lpstr>
      <vt:lpstr>Parallel hardware</vt:lpstr>
      <vt:lpstr>Parallel software</vt:lpstr>
      <vt:lpstr>Challenges</vt:lpstr>
      <vt:lpstr>Challenges</vt:lpstr>
      <vt:lpstr>Course outline</vt:lpstr>
      <vt:lpstr>A brief history</vt:lpstr>
      <vt:lpstr>Moore’s Law and parallel computing</vt:lpstr>
      <vt:lpstr>Moore’s Law and performance</vt:lpstr>
      <vt:lpstr>Moore’s Law revisited</vt:lpstr>
      <vt:lpstr>The state of the art</vt:lpstr>
      <vt:lpstr>Top 500 list</vt:lpstr>
      <vt:lpstr>Top 500 – Trends</vt:lpstr>
      <vt:lpstr>Top 500 – Architecture</vt:lpstr>
      <vt:lpstr>Top 500 – Interconnect </vt:lpstr>
      <vt:lpstr>Top 500 – Applications</vt:lpstr>
      <vt:lpstr>Other performance measures</vt:lpstr>
      <vt:lpstr>HPCG</vt:lpstr>
      <vt:lpstr>Graph500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texts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3403</cp:revision>
  <cp:lastPrinted>2022-09-05T17:13:04Z</cp:lastPrinted>
  <dcterms:created xsi:type="dcterms:W3CDTF">2004-01-06T19:40:29Z</dcterms:created>
  <dcterms:modified xsi:type="dcterms:W3CDTF">2022-09-05T17:13:43Z</dcterms:modified>
</cp:coreProperties>
</file>